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66"/>
  </p:handoutMasterIdLst>
  <p:sldIdLst>
    <p:sldId id="256" r:id="rId2"/>
    <p:sldId id="283" r:id="rId3"/>
    <p:sldId id="285" r:id="rId4"/>
    <p:sldId id="332" r:id="rId5"/>
    <p:sldId id="331" r:id="rId6"/>
    <p:sldId id="321" r:id="rId7"/>
    <p:sldId id="288" r:id="rId8"/>
    <p:sldId id="289" r:id="rId9"/>
    <p:sldId id="314" r:id="rId10"/>
    <p:sldId id="296" r:id="rId11"/>
    <p:sldId id="320" r:id="rId12"/>
    <p:sldId id="315" r:id="rId13"/>
    <p:sldId id="316" r:id="rId14"/>
    <p:sldId id="297" r:id="rId15"/>
    <p:sldId id="350" r:id="rId16"/>
    <p:sldId id="324" r:id="rId17"/>
    <p:sldId id="339" r:id="rId18"/>
    <p:sldId id="328" r:id="rId19"/>
    <p:sldId id="293" r:id="rId20"/>
    <p:sldId id="294" r:id="rId21"/>
    <p:sldId id="298" r:id="rId22"/>
    <p:sldId id="312" r:id="rId23"/>
    <p:sldId id="322" r:id="rId24"/>
    <p:sldId id="305" r:id="rId25"/>
    <p:sldId id="290" r:id="rId26"/>
    <p:sldId id="299" r:id="rId27"/>
    <p:sldId id="300" r:id="rId28"/>
    <p:sldId id="301" r:id="rId29"/>
    <p:sldId id="323" r:id="rId30"/>
    <p:sldId id="302" r:id="rId31"/>
    <p:sldId id="325" r:id="rId32"/>
    <p:sldId id="303" r:id="rId33"/>
    <p:sldId id="304" r:id="rId34"/>
    <p:sldId id="308" r:id="rId35"/>
    <p:sldId id="291" r:id="rId36"/>
    <p:sldId id="306" r:id="rId37"/>
    <p:sldId id="326" r:id="rId38"/>
    <p:sldId id="307" r:id="rId39"/>
    <p:sldId id="309" r:id="rId40"/>
    <p:sldId id="327" r:id="rId41"/>
    <p:sldId id="310" r:id="rId42"/>
    <p:sldId id="311" r:id="rId43"/>
    <p:sldId id="313" r:id="rId44"/>
    <p:sldId id="336" r:id="rId45"/>
    <p:sldId id="337" r:id="rId46"/>
    <p:sldId id="338" r:id="rId47"/>
    <p:sldId id="292" r:id="rId48"/>
    <p:sldId id="349" r:id="rId49"/>
    <p:sldId id="340" r:id="rId50"/>
    <p:sldId id="341" r:id="rId51"/>
    <p:sldId id="257" r:id="rId52"/>
    <p:sldId id="282" r:id="rId53"/>
    <p:sldId id="342" r:id="rId54"/>
    <p:sldId id="343" r:id="rId55"/>
    <p:sldId id="344" r:id="rId56"/>
    <p:sldId id="345" r:id="rId57"/>
    <p:sldId id="271" r:id="rId58"/>
    <p:sldId id="346" r:id="rId59"/>
    <p:sldId id="347" r:id="rId60"/>
    <p:sldId id="348" r:id="rId61"/>
    <p:sldId id="276" r:id="rId62"/>
    <p:sldId id="277" r:id="rId63"/>
    <p:sldId id="278" r:id="rId64"/>
    <p:sldId id="279" r:id="rId65"/>
  </p:sldIdLst>
  <p:sldSz cx="12192000" cy="6858000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76" autoAdjust="0"/>
    <p:restoredTop sz="95028"/>
  </p:normalViewPr>
  <p:slideViewPr>
    <p:cSldViewPr snapToGrid="0">
      <p:cViewPr varScale="1">
        <p:scale>
          <a:sx n="103" d="100"/>
          <a:sy n="103" d="100"/>
        </p:scale>
        <p:origin x="150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C9CE-C453-4BDB-A3C2-9D55C4BFD9D0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737E1-8120-44A6-A40F-58B866578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607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1"/>
            <a:ext cx="12192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12192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39CF-DE20-4518-8A99-847C9DE3081F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095A03-FA64-438A-9B3E-B4710C61F5A0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C6F985-70E0-544D-AA5D-2F3FCFE298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9"/>
            <a:ext cx="2580237" cy="16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3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1619-D700-4C71-8868-C5E78449190E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C76A59-2CEB-4E46-ACDC-456609F431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0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8798985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 bwMode="ltGray">
          <a:xfrm>
            <a:off x="8864600" y="0"/>
            <a:ext cx="33528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680D3-2722-408D-B66D-B6CE8EC46D2F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376989"/>
            <a:ext cx="511598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2A45D71-EED7-4F0B-940C-FDD304D931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4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EE18-2F86-4815-AA4C-28B1810BE92C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ABFC629-3DA3-475E-B422-0A5F778C0E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1"/>
            <a:ext cx="12192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4"/>
            <a:ext cx="12192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950E7-F59D-41FD-9C77-77B3EEF34172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BA8E74-7F46-4E54-834F-5AD8A517EE9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3CBD7A-9735-1C4B-83EF-5A76B0AC75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83" y="5135712"/>
            <a:ext cx="2580237" cy="16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13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buClr>
                <a:schemeClr val="tx1">
                  <a:lumMod val="95000"/>
                  <a:lumOff val="5000"/>
                </a:schemeClr>
              </a:buClr>
              <a:defRPr sz="2800"/>
            </a:lvl1pPr>
            <a:lvl2pPr>
              <a:buClr>
                <a:schemeClr val="tx1">
                  <a:lumMod val="95000"/>
                  <a:lumOff val="5000"/>
                </a:schemeClr>
              </a:buClr>
              <a:defRPr sz="2400"/>
            </a:lvl2pPr>
            <a:lvl3pPr>
              <a:buClr>
                <a:schemeClr val="tx1">
                  <a:lumMod val="95000"/>
                  <a:lumOff val="5000"/>
                </a:schemeClr>
              </a:buClr>
              <a:defRPr sz="2000"/>
            </a:lvl3pPr>
            <a:lvl4pPr>
              <a:buClr>
                <a:schemeClr val="tx1">
                  <a:lumMod val="95000"/>
                  <a:lumOff val="5000"/>
                </a:schemeClr>
              </a:buClr>
              <a:defRPr sz="1800"/>
            </a:lvl4pPr>
            <a:lvl5pPr>
              <a:buClr>
                <a:schemeClr val="tx1">
                  <a:lumMod val="95000"/>
                  <a:lumOff val="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ED0A-4507-4F25-BB04-A41183D340F9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C4F5B8-DA3A-40A8-B45D-D218A722F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buClr>
                <a:schemeClr val="tx1">
                  <a:lumMod val="95000"/>
                  <a:lumOff val="5000"/>
                </a:schemeClr>
              </a:buClr>
              <a:defRPr sz="2400"/>
            </a:lvl1pPr>
            <a:lvl2pPr>
              <a:buClr>
                <a:schemeClr val="tx1">
                  <a:lumMod val="95000"/>
                  <a:lumOff val="5000"/>
                </a:schemeClr>
              </a:buClr>
              <a:defRPr sz="2000"/>
            </a:lvl2pPr>
            <a:lvl3pPr>
              <a:buClr>
                <a:schemeClr val="tx1">
                  <a:lumMod val="95000"/>
                  <a:lumOff val="5000"/>
                </a:schemeClr>
              </a:buClr>
              <a:defRPr sz="1800"/>
            </a:lvl3pPr>
            <a:lvl4pPr>
              <a:buClr>
                <a:schemeClr val="tx1">
                  <a:lumMod val="95000"/>
                  <a:lumOff val="5000"/>
                </a:schemeClr>
              </a:buClr>
              <a:defRPr sz="1600"/>
            </a:lvl4pPr>
            <a:lvl5pPr>
              <a:buClr>
                <a:schemeClr val="tx1">
                  <a:lumMod val="95000"/>
                  <a:lumOff val="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DEEF8-C16D-4C0A-9E75-01A0CEAC4EFB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DE9D9F7-0101-4300-9393-E641A85FCD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44240-E3BE-458E-ABDC-A00C9B3E1378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670842C-DBE2-4E48-A1B4-D69335A401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E4417-5758-421B-9142-970B40155EC6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207BA0-B3BC-4585-B1DE-CB662C282A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3807885" y="0"/>
            <a:ext cx="61383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 bwMode="invGray">
          <a:xfrm>
            <a:off x="3807885" y="0"/>
            <a:ext cx="61383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9A34-0849-491B-94BF-57C5E21AB71A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4AA4D00-15C5-4A4E-B632-DCE5D54E1D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9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07885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 bwMode="invGray">
          <a:xfrm>
            <a:off x="3807885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20133" y="1169988"/>
            <a:ext cx="3363384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5DD43-4D9F-4959-92A0-B733AD070C20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067" y="1169988"/>
            <a:ext cx="6925733" cy="201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8851" y="1169988"/>
            <a:ext cx="977900" cy="2016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76ED41C-B129-425F-9ED4-6D4C3D313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53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12192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12192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774825"/>
            <a:ext cx="109728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640C10F-0C3D-41AE-AFAF-A738F58C9068}" type="datetimeFigureOut">
              <a:rPr lang="en-US"/>
              <a:pPr>
                <a:defRPr/>
              </a:pPr>
              <a:t>9/17/2025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927C212-D494-6D40-9F61-DC7746474F7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004" y="5731266"/>
            <a:ext cx="1861996" cy="11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2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 kern="1200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9pPr>
      <a:extLst/>
    </p:titleStyle>
    <p:bodyStyle>
      <a:lvl1pPr marL="438150" indent="-319088" algn="l" rtl="0" eaLnBrk="0" fontAlgn="base" hangingPunct="0">
        <a:spcBef>
          <a:spcPct val="0"/>
        </a:spcBef>
        <a:spcAft>
          <a:spcPct val="0"/>
        </a:spcAft>
        <a:buClr>
          <a:schemeClr val="tx1">
            <a:lumMod val="95000"/>
            <a:lumOff val="5000"/>
          </a:schemeClr>
        </a:buClr>
        <a:buSzPct val="80000"/>
        <a:buFont typeface="Wingdings 2" panose="05020102010507070707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SzPct val="90000"/>
        <a:buFont typeface="Wingdings" panose="05000000000000000000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Font typeface="Arial" panose="020B060402020202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Font typeface="Arial" panose="020B060402020202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Font typeface="Wingdings 3" panose="05040102010807070707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john.s.butler@tudublin.i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-jyKS2vOgE?feature=oembed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064893"/>
            <a:ext cx="10769600" cy="1673352"/>
          </a:xfrm>
        </p:spPr>
        <p:txBody>
          <a:bodyPr>
            <a:noAutofit/>
          </a:bodyPr>
          <a:lstStyle/>
          <a:p>
            <a:r>
              <a:rPr lang="en-IE" sz="7200" dirty="0"/>
              <a:t>Statistics for Data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81600"/>
            <a:ext cx="10769600" cy="1499616"/>
          </a:xfrm>
        </p:spPr>
        <p:txBody>
          <a:bodyPr/>
          <a:lstStyle/>
          <a:p>
            <a:r>
              <a:rPr lang="en-IE" sz="4000" dirty="0" err="1"/>
              <a:t>Dr.</a:t>
            </a:r>
            <a:r>
              <a:rPr lang="en-IE" sz="4000" dirty="0"/>
              <a:t> John S. Butler</a:t>
            </a:r>
          </a:p>
        </p:txBody>
      </p:sp>
    </p:spTree>
    <p:extLst>
      <p:ext uri="{BB962C8B-B14F-4D97-AF65-F5344CB8AC3E}">
        <p14:creationId xmlns:p14="http://schemas.microsoft.com/office/powerpoint/2010/main" val="2574159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4" r="66078" b="58150"/>
          <a:stretch/>
        </p:blipFill>
        <p:spPr>
          <a:xfrm>
            <a:off x="2569339" y="2341407"/>
            <a:ext cx="7053321" cy="2175186"/>
          </a:xfrm>
        </p:spPr>
      </p:pic>
      <p:pic>
        <p:nvPicPr>
          <p:cNvPr id="4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8D1A53EE-3A07-F64C-DD94-45C05A663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B751D-04C3-BF31-69AC-9E0F9A3FA78F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164413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947C-69E3-BCB3-8173-B5DB2FD4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Concert is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721C7-DF7D-929A-F782-1783118D3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 mean age is 23?</a:t>
            </a:r>
          </a:p>
          <a:p>
            <a:endParaRPr lang="en-IE" dirty="0"/>
          </a:p>
          <a:p>
            <a:r>
              <a:rPr lang="en-IE" dirty="0"/>
              <a:t>Is it a Taylor Swift Concert?</a:t>
            </a:r>
          </a:p>
          <a:p>
            <a:endParaRPr lang="en-IE" dirty="0"/>
          </a:p>
          <a:p>
            <a:r>
              <a:rPr lang="en-IE" dirty="0"/>
              <a:t>Is it a Wiggles Concert?</a:t>
            </a:r>
          </a:p>
        </p:txBody>
      </p:sp>
      <p:pic>
        <p:nvPicPr>
          <p:cNvPr id="4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0600B50C-9B71-05E1-742A-F03DE595D2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A093B-DFEE-A2B3-05D7-920AB8DECEA5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3157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Mean (average) and Median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9B58211-CBC5-A4B3-F01D-B140CFBEA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7" t="14935" r="45862" b="67257"/>
          <a:stretch/>
        </p:blipFill>
        <p:spPr bwMode="auto">
          <a:xfrm>
            <a:off x="4100326" y="1777508"/>
            <a:ext cx="3190875" cy="519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7F9D5BA4-2CC1-3078-6FCD-4AD10640CC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9815-DB7F-1690-3E4B-1060F71CE786}"/>
              </a:ext>
            </a:extLst>
          </p:cNvPr>
          <p:cNvSpPr txBox="1"/>
          <p:nvPr/>
        </p:nvSpPr>
        <p:spPr>
          <a:xfrm>
            <a:off x="4697310" y="1428136"/>
            <a:ext cx="2408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Taylor Swift Concert</a:t>
            </a:r>
          </a:p>
        </p:txBody>
      </p:sp>
    </p:spTree>
    <p:extLst>
      <p:ext uri="{BB962C8B-B14F-4D97-AF65-F5344CB8AC3E}">
        <p14:creationId xmlns:p14="http://schemas.microsoft.com/office/powerpoint/2010/main" val="197329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Spread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06" r="66078"/>
          <a:stretch/>
        </p:blipFill>
        <p:spPr>
          <a:xfrm>
            <a:off x="2863619" y="2111701"/>
            <a:ext cx="6464761" cy="4219376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6CA7FAC1-B4A9-6748-12C8-B159FDAAF7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6BF01-02BB-6F86-1EA7-FF5FF61B8B31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249710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Skewness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E066B6D-F6BA-5471-914C-44A227BDD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8" t="2337" r="34933" b="60479"/>
          <a:stretch/>
        </p:blipFill>
        <p:spPr bwMode="auto">
          <a:xfrm>
            <a:off x="3466820" y="1408176"/>
            <a:ext cx="5462867" cy="495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E2518F5F-738F-12F5-BB0A-5AD0F5E702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84E34-84AA-1135-0BCF-B4A31A87DAC8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266026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Wiggles Break everything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t="43823" r="71714" b="35107"/>
          <a:stretch/>
        </p:blipFill>
        <p:spPr>
          <a:xfrm>
            <a:off x="2825895" y="2024744"/>
            <a:ext cx="6348412" cy="4197868"/>
          </a:xfrm>
        </p:spPr>
      </p:pic>
      <p:pic>
        <p:nvPicPr>
          <p:cNvPr id="4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7F9D5BA4-2CC1-3078-6FCD-4AD10640CC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02A496-2D9A-5511-9771-56DFA54AF78A}"/>
              </a:ext>
            </a:extLst>
          </p:cNvPr>
          <p:cNvSpPr txBox="1"/>
          <p:nvPr/>
        </p:nvSpPr>
        <p:spPr>
          <a:xfrm>
            <a:off x="3105799" y="1673130"/>
            <a:ext cx="178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Wiggles Concert</a:t>
            </a:r>
          </a:p>
        </p:txBody>
      </p:sp>
    </p:spTree>
    <p:extLst>
      <p:ext uri="{BB962C8B-B14F-4D97-AF65-F5344CB8AC3E}">
        <p14:creationId xmlns:p14="http://schemas.microsoft.com/office/powerpoint/2010/main" val="398275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F05A2BE9-DD06-FF92-FCA8-D1D6421465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2697341" y="20257"/>
            <a:ext cx="6797318" cy="6797318"/>
          </a:xfrm>
          <a:prstGeom prst="ellipse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C1A1B7-693B-CC25-11E9-4DEC5126BD62}"/>
              </a:ext>
            </a:extLst>
          </p:cNvPr>
          <p:cNvCxnSpPr>
            <a:cxnSpLocks/>
          </p:cNvCxnSpPr>
          <p:nvPr/>
        </p:nvCxnSpPr>
        <p:spPr>
          <a:xfrm flipV="1">
            <a:off x="4315968" y="5385816"/>
            <a:ext cx="749808" cy="426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59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29B1-7486-D517-2F81-BC2106EF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0950"/>
          </a:xfrm>
        </p:spPr>
        <p:txBody>
          <a:bodyPr anchor="ctr">
            <a:normAutofit/>
          </a:bodyPr>
          <a:lstStyle/>
          <a:p>
            <a:r>
              <a:rPr lang="en-IE" dirty="0"/>
              <a:t>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016F-112F-F3E2-93E7-11850250C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IE" dirty="0"/>
              <a:t>Number of Royal Flushes</a:t>
            </a:r>
          </a:p>
          <a:p>
            <a:pPr>
              <a:spcAft>
                <a:spcPts val="600"/>
              </a:spcAft>
            </a:pPr>
            <a:endParaRPr lang="en-IE" dirty="0"/>
          </a:p>
          <a:p>
            <a:pPr>
              <a:spcAft>
                <a:spcPts val="600"/>
              </a:spcAft>
            </a:pPr>
            <a:r>
              <a:rPr lang="en-IE" dirty="0"/>
              <a:t>Probability of a Royal Flush</a:t>
            </a:r>
          </a:p>
        </p:txBody>
      </p:sp>
      <p:pic>
        <p:nvPicPr>
          <p:cNvPr id="1026" name="Picture 2" descr="Card Games Everyone Should Learn To Play — Higher Ed Geek">
            <a:extLst>
              <a:ext uri="{FF2B5EF4-FFF2-40B4-BE49-F238E27FC236}">
                <a16:creationId xmlns:a16="http://schemas.microsoft.com/office/drawing/2014/main" id="{1A4205DC-ADCB-22B6-B098-F7273927A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5" r="1" b="1"/>
          <a:stretch/>
        </p:blipFill>
        <p:spPr bwMode="auto">
          <a:xfrm>
            <a:off x="6197600" y="1773936"/>
            <a:ext cx="5384800" cy="462381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6860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F05A2BE9-DD06-FF92-FCA8-D1D6421465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2697341" y="155448"/>
            <a:ext cx="6797318" cy="6797318"/>
          </a:xfrm>
          <a:prstGeom prst="ellipse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8D8D87-A3C6-A13F-A878-87429028280A}"/>
              </a:ext>
            </a:extLst>
          </p:cNvPr>
          <p:cNvCxnSpPr>
            <a:cxnSpLocks/>
          </p:cNvCxnSpPr>
          <p:nvPr/>
        </p:nvCxnSpPr>
        <p:spPr>
          <a:xfrm flipV="1">
            <a:off x="5458968" y="5632704"/>
            <a:ext cx="749808" cy="426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822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t="39128" r="35396" b="7968"/>
          <a:stretch/>
        </p:blipFill>
        <p:spPr>
          <a:xfrm>
            <a:off x="3734518" y="1080567"/>
            <a:ext cx="4670612" cy="5911245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907017D8-6F23-2C6D-A502-6B39DE41BC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570B7D-E9C8-651C-1A0A-218567189C42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146723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John Butler</a:t>
            </a:r>
          </a:p>
          <a:p>
            <a:endParaRPr lang="en-GB" dirty="0"/>
          </a:p>
          <a:p>
            <a:r>
              <a:rPr lang="en-GB" dirty="0"/>
              <a:t>e-mail: </a:t>
            </a:r>
            <a:r>
              <a:rPr lang="en-GB" dirty="0">
                <a:hlinkClick r:id="rId2"/>
              </a:rPr>
              <a:t>john.s.butler@tudublin.ie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00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6" t="4664" r="4033" b="55254"/>
          <a:stretch/>
        </p:blipFill>
        <p:spPr>
          <a:xfrm>
            <a:off x="3810843" y="1657350"/>
            <a:ext cx="4604498" cy="4751392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4DFA2FF8-9FA4-F0BD-ABE7-63C42556CE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5AF1DE-6D9D-AE02-3AD8-5AA7076145B2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90281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80" t="44092" r="3796" b="5968"/>
          <a:stretch/>
        </p:blipFill>
        <p:spPr>
          <a:xfrm>
            <a:off x="3770221" y="751800"/>
            <a:ext cx="4673695" cy="5977620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6CC62162-B099-BF99-E4A6-53EE0C525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8B6D49-B435-1F4F-7F3D-7935AE5A14DA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2-3</a:t>
            </a:r>
          </a:p>
        </p:txBody>
      </p:sp>
    </p:spTree>
    <p:extLst>
      <p:ext uri="{BB962C8B-B14F-4D97-AF65-F5344CB8AC3E}">
        <p14:creationId xmlns:p14="http://schemas.microsoft.com/office/powerpoint/2010/main" val="1076704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9678" y="-4924"/>
            <a:ext cx="9700369" cy="6862924"/>
          </a:xfrm>
        </p:spPr>
      </p:pic>
    </p:spTree>
    <p:extLst>
      <p:ext uri="{BB962C8B-B14F-4D97-AF65-F5344CB8AC3E}">
        <p14:creationId xmlns:p14="http://schemas.microsoft.com/office/powerpoint/2010/main" val="175516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F05A2BE9-DD06-FF92-FCA8-D1D6421465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2697341" y="20257"/>
            <a:ext cx="6797318" cy="6797318"/>
          </a:xfrm>
          <a:prstGeom prst="ellipse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3D76B20-62EB-21B0-E609-DD1EFF39D907}"/>
              </a:ext>
            </a:extLst>
          </p:cNvPr>
          <p:cNvCxnSpPr>
            <a:cxnSpLocks/>
          </p:cNvCxnSpPr>
          <p:nvPr/>
        </p:nvCxnSpPr>
        <p:spPr>
          <a:xfrm flipH="1">
            <a:off x="7498080" y="3429000"/>
            <a:ext cx="374904" cy="594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677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9678" y="-3709"/>
            <a:ext cx="9700368" cy="6860494"/>
          </a:xfrm>
        </p:spPr>
      </p:pic>
    </p:spTree>
    <p:extLst>
      <p:ext uri="{BB962C8B-B14F-4D97-AF65-F5344CB8AC3E}">
        <p14:creationId xmlns:p14="http://schemas.microsoft.com/office/powerpoint/2010/main" val="3957085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26" b="72889"/>
          <a:stretch/>
        </p:blipFill>
        <p:spPr>
          <a:xfrm>
            <a:off x="2437842" y="1408176"/>
            <a:ext cx="6042770" cy="3613683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2965A2BB-19E6-F59B-F7DD-63CF2CF528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66C0-9F2F-EEDC-6C5B-4D9B2C4F6B8E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590393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t="26720" r="68018" b="42975"/>
          <a:stretch/>
        </p:blipFill>
        <p:spPr>
          <a:xfrm>
            <a:off x="2734236" y="1408176"/>
            <a:ext cx="6526306" cy="4997040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818EB28F-57ED-EC27-6779-5A87DFB7C1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C7B00-0710-B36F-113E-ECBAB3C7EE70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396137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55587" r="68572" b="9405"/>
          <a:stretch/>
        </p:blipFill>
        <p:spPr>
          <a:xfrm>
            <a:off x="2746564" y="643617"/>
            <a:ext cx="6714565" cy="6058935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87A69A5D-916A-D7C7-A1C5-4AFA3A3077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64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8" t="2829" r="36323" b="59551"/>
          <a:stretch/>
        </p:blipFill>
        <p:spPr>
          <a:xfrm>
            <a:off x="3267635" y="1138518"/>
            <a:ext cx="5656730" cy="5323981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175FD60D-E269-260C-0333-DCC45AB226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9F45F8-8D0A-1A28-A7C4-4B8002300A92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3-4</a:t>
            </a:r>
          </a:p>
        </p:txBody>
      </p:sp>
    </p:spTree>
    <p:extLst>
      <p:ext uri="{BB962C8B-B14F-4D97-AF65-F5344CB8AC3E}">
        <p14:creationId xmlns:p14="http://schemas.microsoft.com/office/powerpoint/2010/main" val="2784823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F05A2BE9-DD06-FF92-FCA8-D1D6421465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2697341" y="155448"/>
            <a:ext cx="6797318" cy="6797318"/>
          </a:xfrm>
          <a:prstGeom prst="ellipse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E0918E-7AD7-13D5-7F5E-0BF5FF322383}"/>
              </a:ext>
            </a:extLst>
          </p:cNvPr>
          <p:cNvCxnSpPr>
            <a:cxnSpLocks/>
          </p:cNvCxnSpPr>
          <p:nvPr/>
        </p:nvCxnSpPr>
        <p:spPr>
          <a:xfrm flipH="1">
            <a:off x="8092440" y="5276088"/>
            <a:ext cx="9692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8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My </a:t>
            </a:r>
            <a:r>
              <a:rPr lang="en-US" dirty="0"/>
              <a:t>B</a:t>
            </a:r>
            <a:r>
              <a:rPr dirty="0"/>
              <a:t>ackground</a:t>
            </a:r>
          </a:p>
        </p:txBody>
      </p:sp>
      <p:sp>
        <p:nvSpPr>
          <p:cNvPr id="1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Numerical Analysis (Trinity College Dublin, PhD work)</a:t>
            </a:r>
          </a:p>
          <a:p>
            <a:pPr lvl="1">
              <a:spcBef>
                <a:spcPts val="400"/>
              </a:spcBef>
              <a:buClr>
                <a:schemeClr val="accent2"/>
              </a:buClr>
              <a:defRPr sz="2000"/>
            </a:pPr>
            <a:r>
              <a:rPr dirty="0"/>
              <a:t>Robust Numerical methods of Prandtl Boundary Layer Problems </a:t>
            </a:r>
          </a:p>
          <a:p>
            <a:pPr>
              <a:defRPr sz="2000"/>
            </a:pPr>
            <a:endParaRPr sz="2800" dirty="0"/>
          </a:p>
          <a:p>
            <a:pPr marL="432198" lvl="1" indent="-342900">
              <a:buSzPct val="80000"/>
              <a:defRPr sz="2000"/>
            </a:pPr>
            <a:r>
              <a:rPr dirty="0"/>
              <a:t>Self-motion Perception (Max Planck Institute for Biological Cybernetics)</a:t>
            </a:r>
          </a:p>
          <a:p>
            <a:pPr lvl="1">
              <a:spcBef>
                <a:spcPts val="400"/>
              </a:spcBef>
              <a:buClr>
                <a:schemeClr val="accent2"/>
              </a:buClr>
              <a:defRPr sz="2000"/>
            </a:pPr>
            <a:r>
              <a:rPr dirty="0"/>
              <a:t>Walking</a:t>
            </a:r>
          </a:p>
          <a:p>
            <a:pPr lvl="1">
              <a:spcBef>
                <a:spcPts val="400"/>
              </a:spcBef>
              <a:buClr>
                <a:schemeClr val="accent2"/>
              </a:buClr>
              <a:defRPr sz="2000"/>
            </a:pPr>
            <a:r>
              <a:rPr dirty="0"/>
              <a:t>Driving</a:t>
            </a:r>
          </a:p>
          <a:p>
            <a:pPr lvl="1">
              <a:spcBef>
                <a:spcPts val="600"/>
              </a:spcBef>
              <a:buClr>
                <a:schemeClr val="accent2"/>
              </a:buClr>
              <a:defRPr sz="2000"/>
            </a:pPr>
            <a:endParaRPr dirty="0"/>
          </a:p>
          <a:p>
            <a:pPr marL="432198" lvl="1" indent="-342900">
              <a:buSzPct val="80000"/>
              <a:defRPr sz="2000"/>
            </a:pPr>
            <a:r>
              <a:rPr dirty="0" err="1"/>
              <a:t>Unisensory</a:t>
            </a:r>
            <a:r>
              <a:rPr dirty="0"/>
              <a:t> and Multisensory processing </a:t>
            </a:r>
          </a:p>
          <a:p>
            <a:pPr lvl="1">
              <a:spcBef>
                <a:spcPts val="400"/>
              </a:spcBef>
              <a:buClr>
                <a:schemeClr val="accent2"/>
              </a:buClr>
              <a:defRPr sz="2000"/>
            </a:pPr>
            <a:r>
              <a:rPr dirty="0"/>
              <a:t>Developmental Disorders (Albert Einstein College of Medicine)</a:t>
            </a:r>
          </a:p>
          <a:p>
            <a:pPr marL="995362" lvl="2">
              <a:spcBef>
                <a:spcPts val="400"/>
              </a:spcBef>
              <a:buClr>
                <a:schemeClr val="accent3"/>
              </a:buClr>
              <a:buFont typeface="Arial"/>
              <a:defRPr sz="2000"/>
            </a:pPr>
            <a:r>
              <a:rPr dirty="0"/>
              <a:t>Autism Spectrum Disorder, Niemann Pick Type C</a:t>
            </a:r>
          </a:p>
          <a:p>
            <a:pPr lvl="1">
              <a:spcBef>
                <a:spcPts val="400"/>
              </a:spcBef>
              <a:buClr>
                <a:schemeClr val="accent2"/>
              </a:buClr>
              <a:defRPr sz="2000"/>
            </a:pPr>
            <a:r>
              <a:rPr dirty="0"/>
              <a:t>Movement Disorders (Trinity Centre for Bioengineering)</a:t>
            </a:r>
          </a:p>
          <a:p>
            <a:pPr marL="995362" lvl="2">
              <a:spcBef>
                <a:spcPts val="400"/>
              </a:spcBef>
              <a:buClr>
                <a:schemeClr val="accent3"/>
              </a:buClr>
              <a:buFont typeface="Arial"/>
              <a:defRPr sz="2000"/>
            </a:pPr>
            <a:r>
              <a:rPr dirty="0"/>
              <a:t>Parkinson's Disease</a:t>
            </a:r>
          </a:p>
          <a:p>
            <a:pPr marL="995362" lvl="2">
              <a:spcBef>
                <a:spcPts val="400"/>
              </a:spcBef>
              <a:buClr>
                <a:schemeClr val="accent3"/>
              </a:buClr>
              <a:buFont typeface="Arial"/>
              <a:defRPr sz="2000"/>
            </a:pPr>
            <a:r>
              <a:rPr dirty="0"/>
              <a:t>Dystonia </a:t>
            </a:r>
          </a:p>
        </p:txBody>
      </p:sp>
      <p:pic>
        <p:nvPicPr>
          <p:cNvPr id="121" name="Picture 1" descr="Picture 1"/>
          <p:cNvPicPr>
            <a:picLocks noChangeAspect="1"/>
          </p:cNvPicPr>
          <p:nvPr/>
        </p:nvPicPr>
        <p:blipFill>
          <a:blip r:embed="rId2"/>
          <a:srcRect l="9554" r="30033"/>
          <a:stretch>
            <a:fillRect/>
          </a:stretch>
        </p:blipFill>
        <p:spPr>
          <a:xfrm>
            <a:off x="9576104" y="3284969"/>
            <a:ext cx="884032" cy="79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048" y="4966023"/>
            <a:ext cx="755577" cy="7412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" name="Group 11"/>
          <p:cNvGrpSpPr/>
          <p:nvPr/>
        </p:nvGrpSpPr>
        <p:grpSpPr>
          <a:xfrm>
            <a:off x="9817569" y="2081456"/>
            <a:ext cx="527511" cy="501852"/>
            <a:chOff x="0" y="0"/>
            <a:chExt cx="527510" cy="501851"/>
          </a:xfrm>
        </p:grpSpPr>
        <p:sp>
          <p:nvSpPr>
            <p:cNvPr id="123" name="Straight Arrow Connector 7"/>
            <p:cNvSpPr/>
            <p:nvPr/>
          </p:nvSpPr>
          <p:spPr>
            <a:xfrm>
              <a:off x="-1" y="-1"/>
              <a:ext cx="527512" cy="1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50800" dist="25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Straight Arrow Connector 8"/>
            <p:cNvSpPr/>
            <p:nvPr/>
          </p:nvSpPr>
          <p:spPr>
            <a:xfrm>
              <a:off x="-1" y="188193"/>
              <a:ext cx="527512" cy="1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50800" dist="25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Straight Arrow Connector 9"/>
            <p:cNvSpPr/>
            <p:nvPr/>
          </p:nvSpPr>
          <p:spPr>
            <a:xfrm>
              <a:off x="-1" y="345023"/>
              <a:ext cx="527512" cy="1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50800" dist="25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Straight Arrow Connector 10"/>
            <p:cNvSpPr/>
            <p:nvPr/>
          </p:nvSpPr>
          <p:spPr>
            <a:xfrm>
              <a:off x="-1" y="501851"/>
              <a:ext cx="527512" cy="1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50800" dist="25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361062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uild="p" animBg="1" advAuto="0"/>
      <p:bldP spid="121" grpId="0" animBg="1" advAuto="0"/>
      <p:bldP spid="122" grpId="0" animBg="1" advAuto="0"/>
      <p:bldP spid="127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0" t="40435" r="36320" b="9928"/>
          <a:stretch/>
        </p:blipFill>
        <p:spPr>
          <a:xfrm>
            <a:off x="3703827" y="656425"/>
            <a:ext cx="4805082" cy="6046127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BBDF463D-F485-D953-2B16-11DCB9F7E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CD007-98F3-1D55-C0DE-8288C7A29AEF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4-5</a:t>
            </a:r>
          </a:p>
        </p:txBody>
      </p:sp>
    </p:spTree>
    <p:extLst>
      <p:ext uri="{BB962C8B-B14F-4D97-AF65-F5344CB8AC3E}">
        <p14:creationId xmlns:p14="http://schemas.microsoft.com/office/powerpoint/2010/main" val="127557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F05A2BE9-DD06-FF92-FCA8-D1D6421465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2697341" y="20257"/>
            <a:ext cx="6797318" cy="6797318"/>
          </a:xfrm>
          <a:prstGeom prst="ellipse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D6430A-4667-4321-26DA-F83A0F049691}"/>
              </a:ext>
            </a:extLst>
          </p:cNvPr>
          <p:cNvCxnSpPr>
            <a:cxnSpLocks/>
          </p:cNvCxnSpPr>
          <p:nvPr/>
        </p:nvCxnSpPr>
        <p:spPr>
          <a:xfrm flipH="1">
            <a:off x="5212080" y="1517904"/>
            <a:ext cx="883920" cy="950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31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3" t="3598" r="3967" b="78149"/>
          <a:stretch/>
        </p:blipFill>
        <p:spPr>
          <a:xfrm>
            <a:off x="2273908" y="1622925"/>
            <a:ext cx="7627325" cy="3612150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CEAEEBE8-D550-AA96-7D42-426CB75B68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2CDED-BB45-AD46-8BA5-55421F18EF79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6-8</a:t>
            </a:r>
          </a:p>
        </p:txBody>
      </p:sp>
    </p:spTree>
    <p:extLst>
      <p:ext uri="{BB962C8B-B14F-4D97-AF65-F5344CB8AC3E}">
        <p14:creationId xmlns:p14="http://schemas.microsoft.com/office/powerpoint/2010/main" val="1803743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93" t="21958" r="3937" b="12200"/>
          <a:stretch/>
        </p:blipFill>
        <p:spPr>
          <a:xfrm>
            <a:off x="3943350" y="0"/>
            <a:ext cx="4305300" cy="7245505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05EAEC48-E32E-48A0-D853-38BB4DC757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21C60-F84D-1AA1-0EC7-8CE58C51774B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6-7</a:t>
            </a:r>
          </a:p>
        </p:txBody>
      </p:sp>
    </p:spTree>
    <p:extLst>
      <p:ext uri="{BB962C8B-B14F-4D97-AF65-F5344CB8AC3E}">
        <p14:creationId xmlns:p14="http://schemas.microsoft.com/office/powerpoint/2010/main" val="3319150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8254" y="-3709"/>
            <a:ext cx="9700368" cy="6860494"/>
          </a:xfrm>
        </p:spPr>
      </p:pic>
    </p:spTree>
    <p:extLst>
      <p:ext uri="{BB962C8B-B14F-4D97-AF65-F5344CB8AC3E}">
        <p14:creationId xmlns:p14="http://schemas.microsoft.com/office/powerpoint/2010/main" val="1608390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542" y="-3709"/>
            <a:ext cx="9700368" cy="6860494"/>
          </a:xfrm>
        </p:spPr>
      </p:pic>
    </p:spTree>
    <p:extLst>
      <p:ext uri="{BB962C8B-B14F-4D97-AF65-F5344CB8AC3E}">
        <p14:creationId xmlns:p14="http://schemas.microsoft.com/office/powerpoint/2010/main" val="811934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4000" r="66874" b="49964"/>
          <a:stretch/>
        </p:blipFill>
        <p:spPr>
          <a:xfrm>
            <a:off x="3314691" y="542925"/>
            <a:ext cx="5670917" cy="6159627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6C0B60A2-DFC7-60B5-2989-D2CCCCE20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93266-8D5B-3753-E74E-3F999813E790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6-7</a:t>
            </a:r>
          </a:p>
        </p:txBody>
      </p:sp>
    </p:spTree>
    <p:extLst>
      <p:ext uri="{BB962C8B-B14F-4D97-AF65-F5344CB8AC3E}">
        <p14:creationId xmlns:p14="http://schemas.microsoft.com/office/powerpoint/2010/main" val="2822180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F05A2BE9-DD06-FF92-FCA8-D1D6421465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2697341" y="20257"/>
            <a:ext cx="6797318" cy="6797318"/>
          </a:xfrm>
          <a:prstGeom prst="ellipse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043467-3371-FA7F-9181-61273F254974}"/>
              </a:ext>
            </a:extLst>
          </p:cNvPr>
          <p:cNvCxnSpPr>
            <a:cxnSpLocks/>
          </p:cNvCxnSpPr>
          <p:nvPr/>
        </p:nvCxnSpPr>
        <p:spPr>
          <a:xfrm>
            <a:off x="6096000" y="1517904"/>
            <a:ext cx="752856" cy="877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589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36" r="68407"/>
          <a:stretch/>
        </p:blipFill>
        <p:spPr>
          <a:xfrm>
            <a:off x="2900253" y="1517538"/>
            <a:ext cx="5637689" cy="6308025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E9C3420E-1306-7488-B878-3361C761E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B22C5-FDF6-9B4D-976F-75D530D1137F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7-8</a:t>
            </a:r>
          </a:p>
        </p:txBody>
      </p:sp>
    </p:spTree>
    <p:extLst>
      <p:ext uri="{BB962C8B-B14F-4D97-AF65-F5344CB8AC3E}">
        <p14:creationId xmlns:p14="http://schemas.microsoft.com/office/powerpoint/2010/main" val="3595266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3" t="3945" r="34209" b="55464"/>
          <a:stretch/>
        </p:blipFill>
        <p:spPr>
          <a:xfrm>
            <a:off x="3055087" y="978196"/>
            <a:ext cx="6081826" cy="5571460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0C21D390-D21C-1AEC-39F9-5E54179EC6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B5983-C00F-BCF2-B46A-A03FE1BB66D2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7-8</a:t>
            </a:r>
          </a:p>
        </p:txBody>
      </p:sp>
    </p:spTree>
    <p:extLst>
      <p:ext uri="{BB962C8B-B14F-4D97-AF65-F5344CB8AC3E}">
        <p14:creationId xmlns:p14="http://schemas.microsoft.com/office/powerpoint/2010/main" val="278513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14CB-C3BE-E5E4-8071-A9760327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BrightSpace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8C5ED-AFEB-C175-354B-FF7D8B9C2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833" y="1527617"/>
            <a:ext cx="8528614" cy="533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55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F05A2BE9-DD06-FF92-FCA8-D1D6421465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2700389" y="155448"/>
            <a:ext cx="6797318" cy="67973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4739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3" t="44691" r="35305"/>
          <a:stretch/>
        </p:blipFill>
        <p:spPr>
          <a:xfrm>
            <a:off x="3040561" y="-372140"/>
            <a:ext cx="6110877" cy="7875749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6F266C8F-EC1B-E2A3-91C7-2BCDC5E9F6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D3B71-D022-6942-6811-2BA48529A13D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9-10</a:t>
            </a:r>
          </a:p>
        </p:txBody>
      </p:sp>
    </p:spTree>
    <p:extLst>
      <p:ext uri="{BB962C8B-B14F-4D97-AF65-F5344CB8AC3E}">
        <p14:creationId xmlns:p14="http://schemas.microsoft.com/office/powerpoint/2010/main" val="538258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3" b="35633"/>
          <a:stretch/>
        </p:blipFill>
        <p:spPr>
          <a:xfrm>
            <a:off x="3778102" y="0"/>
            <a:ext cx="4814045" cy="6894425"/>
          </a:xfrm>
        </p:spPr>
      </p:pic>
      <p:pic>
        <p:nvPicPr>
          <p:cNvPr id="3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4E2C2C14-B27C-E39F-B931-1A1AB57F2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857CD-96D1-BECD-4FC2-3EE3E65FC311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10-11</a:t>
            </a:r>
          </a:p>
        </p:txBody>
      </p:sp>
    </p:spTree>
    <p:extLst>
      <p:ext uri="{BB962C8B-B14F-4D97-AF65-F5344CB8AC3E}">
        <p14:creationId xmlns:p14="http://schemas.microsoft.com/office/powerpoint/2010/main" val="943678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542" y="-3709"/>
            <a:ext cx="9700368" cy="6860494"/>
          </a:xfrm>
        </p:spPr>
      </p:pic>
    </p:spTree>
    <p:extLst>
      <p:ext uri="{BB962C8B-B14F-4D97-AF65-F5344CB8AC3E}">
        <p14:creationId xmlns:p14="http://schemas.microsoft.com/office/powerpoint/2010/main" val="307624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n Introduction to Statistical Learning: with Applications in R (Springer  Texts in Statistics): Amazon.co.uk: James, Gareth, Witten, Daniela, Hastie,  Trevor, Tibshirani, Robert: 9781461471370: Books">
            <a:extLst>
              <a:ext uri="{FF2B5EF4-FFF2-40B4-BE49-F238E27FC236}">
                <a16:creationId xmlns:a16="http://schemas.microsoft.com/office/drawing/2014/main" id="{AAE2B047-609A-4980-A891-E0B3E187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11438"/>
            <a:ext cx="2952750" cy="2952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tatistical Thinking | Princeton University Press">
            <a:extLst>
              <a:ext uri="{FF2B5EF4-FFF2-40B4-BE49-F238E27FC236}">
                <a16:creationId xmlns:a16="http://schemas.microsoft.com/office/drawing/2014/main" id="{9F8A49BD-B57B-47B6-A54E-71C9E259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3" y="2611438"/>
            <a:ext cx="2044700" cy="2952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elling Stories with Data: With Applications in R (Chapman &amp; Hall/CRC Data  Science Series): 9781032134772: Alexander, Rohan: Books - Amazon.com">
            <a:extLst>
              <a:ext uri="{FF2B5EF4-FFF2-40B4-BE49-F238E27FC236}">
                <a16:creationId xmlns:a16="http://schemas.microsoft.com/office/drawing/2014/main" id="{F683E8C7-9F92-4BC4-B8AA-3AADEFFE6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150" y="2611438"/>
            <a:ext cx="2000250" cy="2952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 anchor="ctr">
            <a:normAutofit/>
          </a:bodyPr>
          <a:lstStyle/>
          <a:p>
            <a:r>
              <a:rPr lang="en-IE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A545-7E4B-43D8-A58D-84C9E8FE5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D7FEE90-61ED-4D64-9A0C-27B483B05E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9" t="64059"/>
          <a:stretch/>
        </p:blipFill>
        <p:spPr bwMode="auto">
          <a:xfrm>
            <a:off x="5882107" y="2611438"/>
            <a:ext cx="3161460" cy="24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109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Popular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7638-F940-401D-A5E6-F730EA711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err="1"/>
              <a:t>Criado</a:t>
            </a:r>
            <a:r>
              <a:rPr lang="en-GB" sz="2000" dirty="0"/>
              <a:t> Perez, C., (2021), Invisible Women: Data Bias in a World Designed for Me</a:t>
            </a:r>
          </a:p>
          <a:p>
            <a:r>
              <a:rPr lang="en-GB" sz="2000" dirty="0"/>
              <a:t>Fry, H. (2018), Hello World: How to be Human in the Age of the Machine</a:t>
            </a:r>
          </a:p>
          <a:p>
            <a:r>
              <a:rPr lang="en-GB" sz="2000" dirty="0"/>
              <a:t>Hart, S., (2023), Once Upon a Prime</a:t>
            </a:r>
          </a:p>
          <a:p>
            <a:r>
              <a:rPr lang="en-GB" sz="2000" dirty="0"/>
              <a:t>Mitchell, M. (2019), Artificial Intelligence: A Guide for Thinking Humans</a:t>
            </a:r>
          </a:p>
          <a:p>
            <a:r>
              <a:rPr lang="en-GB" sz="2000" dirty="0" err="1"/>
              <a:t>Rosling</a:t>
            </a:r>
            <a:r>
              <a:rPr lang="en-GB" sz="2000" dirty="0"/>
              <a:t>, H, </a:t>
            </a:r>
            <a:r>
              <a:rPr lang="en-GB" sz="2000" dirty="0" err="1"/>
              <a:t>Rosling</a:t>
            </a:r>
            <a:r>
              <a:rPr lang="en-GB" sz="2000" dirty="0"/>
              <a:t>, O, </a:t>
            </a:r>
            <a:r>
              <a:rPr lang="en-GB" sz="2000" dirty="0" err="1"/>
              <a:t>Rosling</a:t>
            </a:r>
            <a:r>
              <a:rPr lang="en-GB" sz="2000" dirty="0"/>
              <a:t> </a:t>
            </a:r>
            <a:r>
              <a:rPr lang="en-GB" sz="2000" dirty="0" err="1"/>
              <a:t>Ronnlund</a:t>
            </a:r>
            <a:r>
              <a:rPr lang="en-GB" sz="2000" dirty="0"/>
              <a:t>, (2019), </a:t>
            </a:r>
            <a:r>
              <a:rPr lang="en-GB" sz="2000" dirty="0" err="1"/>
              <a:t>Factfulness</a:t>
            </a:r>
            <a:r>
              <a:rPr lang="en-GB" sz="2000" dirty="0"/>
              <a:t>: Ten Reasons We're Wrong About The World - And Why Things Are Better Than You Think</a:t>
            </a:r>
          </a:p>
          <a:p>
            <a:r>
              <a:rPr lang="en-GB" sz="2000" dirty="0"/>
              <a:t>Silver, N, (2013) The Signal and the Noise: The Art and Science of Prediction</a:t>
            </a:r>
          </a:p>
          <a:p>
            <a:r>
              <a:rPr lang="en-GB" sz="2000" dirty="0" err="1"/>
              <a:t>Spiegelhalter</a:t>
            </a:r>
            <a:r>
              <a:rPr lang="en-GB" sz="2000" dirty="0"/>
              <a:t>, D. (2019), The art of statistics: Learning from data</a:t>
            </a:r>
            <a:endParaRPr lang="en-US" sz="2000" dirty="0"/>
          </a:p>
        </p:txBody>
      </p:sp>
      <p:pic>
        <p:nvPicPr>
          <p:cNvPr id="5122" name="Picture 2" descr="Invisible Women: Exposing Data Bias In A World Designed For Men">
            <a:extLst>
              <a:ext uri="{FF2B5EF4-FFF2-40B4-BE49-F238E27FC236}">
                <a16:creationId xmlns:a16="http://schemas.microsoft.com/office/drawing/2014/main" id="{7A1FA554-41AD-4CAE-90AC-CA4E1C3DE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667363"/>
            <a:ext cx="11775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ello World: How to be Human in the Age of the Machine: Amazon.co.uk: Fry,  Hannah: 9780857525246: Books">
            <a:extLst>
              <a:ext uri="{FF2B5EF4-FFF2-40B4-BE49-F238E27FC236}">
                <a16:creationId xmlns:a16="http://schemas.microsoft.com/office/drawing/2014/main" id="{0461AE84-1EC1-4851-972C-EA6AD722C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4667363"/>
            <a:ext cx="117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nce Upon a Prime: The Wondrous Connections Between Mathematics and  Literature | Buy online at Books Upstairs">
            <a:extLst>
              <a:ext uri="{FF2B5EF4-FFF2-40B4-BE49-F238E27FC236}">
                <a16:creationId xmlns:a16="http://schemas.microsoft.com/office/drawing/2014/main" id="{D000DBB8-9F44-47D5-AA4B-91695EFE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250" y="4667363"/>
            <a:ext cx="11205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rtificial Intelligence: A Guide for Thinking Humans - Melanie Mitchell -  9780241404836">
            <a:extLst>
              <a:ext uri="{FF2B5EF4-FFF2-40B4-BE49-F238E27FC236}">
                <a16:creationId xmlns:a16="http://schemas.microsoft.com/office/drawing/2014/main" id="{33996402-4D53-4266-98AD-88E00F3C4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975" y="4667363"/>
            <a:ext cx="1107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actfulness: Ten Reasons We're Wrong About The World And Why Things Are Better  Than You Think by Hans Rosling - Vibes &amp; Scribes">
            <a:extLst>
              <a:ext uri="{FF2B5EF4-FFF2-40B4-BE49-F238E27FC236}">
                <a16:creationId xmlns:a16="http://schemas.microsoft.com/office/drawing/2014/main" id="{D2A74F79-D936-4357-94B3-4E57FA065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87" y="4667363"/>
            <a:ext cx="11677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he Signal and the Noise: Why So Many Predictions Fail—But Some Don't by  Nate Silver | Goodreads">
            <a:extLst>
              <a:ext uri="{FF2B5EF4-FFF2-40B4-BE49-F238E27FC236}">
                <a16:creationId xmlns:a16="http://schemas.microsoft.com/office/drawing/2014/main" id="{532549A5-A004-4ED6-B1BA-FAEAB73CE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316" y="4667363"/>
            <a:ext cx="119347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Alan Hanna's Bookshop, Dublin. Art of Statistics: Learning from Data">
            <a:extLst>
              <a:ext uri="{FF2B5EF4-FFF2-40B4-BE49-F238E27FC236}">
                <a16:creationId xmlns:a16="http://schemas.microsoft.com/office/drawing/2014/main" id="{A1D69890-ACA7-44AB-A4B2-6400941B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791" y="4667363"/>
            <a:ext cx="110769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778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Podcasts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7638-F940-401D-A5E6-F730EA71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4825"/>
            <a:ext cx="4057650" cy="4625975"/>
          </a:xfrm>
        </p:spPr>
        <p:txBody>
          <a:bodyPr/>
          <a:lstStyle/>
          <a:p>
            <a:r>
              <a:rPr lang="en-GB" sz="2400" dirty="0"/>
              <a:t>Deep Mind: Podcast</a:t>
            </a:r>
          </a:p>
          <a:p>
            <a:r>
              <a:rPr lang="en-GB" sz="2400" dirty="0"/>
              <a:t>Freakonomics Podcast </a:t>
            </a:r>
          </a:p>
          <a:p>
            <a:r>
              <a:rPr lang="en-GB" sz="2400" dirty="0"/>
              <a:t>More or Less: Behind the Stats </a:t>
            </a:r>
          </a:p>
          <a:p>
            <a:r>
              <a:rPr lang="en-GB" sz="2400" dirty="0"/>
              <a:t>Visible Women </a:t>
            </a:r>
          </a:p>
          <a:p>
            <a:r>
              <a:rPr lang="en-GB" sz="2400" dirty="0"/>
              <a:t>Colm </a:t>
            </a:r>
            <a:r>
              <a:rPr lang="en-GB" sz="2400" dirty="0" err="1"/>
              <a:t>O’Regan</a:t>
            </a:r>
            <a:r>
              <a:rPr lang="en-GB" sz="2400" dirty="0"/>
              <a:t>: The Function Room </a:t>
            </a:r>
          </a:p>
          <a:p>
            <a:endParaRPr lang="en-US" sz="2400" dirty="0"/>
          </a:p>
        </p:txBody>
      </p:sp>
      <p:pic>
        <p:nvPicPr>
          <p:cNvPr id="2050" name="Picture 2" descr="DeepMind: The Podcast">
            <a:extLst>
              <a:ext uri="{FF2B5EF4-FFF2-40B4-BE49-F238E27FC236}">
                <a16:creationId xmlns:a16="http://schemas.microsoft.com/office/drawing/2014/main" id="{EACB267B-9833-46BA-8E17-A4BEEF6D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71" y="168122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akonomics Radio : NPR">
            <a:extLst>
              <a:ext uri="{FF2B5EF4-FFF2-40B4-BE49-F238E27FC236}">
                <a16:creationId xmlns:a16="http://schemas.microsoft.com/office/drawing/2014/main" id="{11C93D79-278F-495D-BC20-A977AB5F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00" y="17748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re or Less: Behind the Stats | Podcast on Spotify">
            <a:extLst>
              <a:ext uri="{FF2B5EF4-FFF2-40B4-BE49-F238E27FC236}">
                <a16:creationId xmlns:a16="http://schemas.microsoft.com/office/drawing/2014/main" id="{4D0B9306-257C-4FBC-A7F8-511C0F8F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024" y="39814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ible Women with Caroline Criado Perez | Podcast on Spotify">
            <a:extLst>
              <a:ext uri="{FF2B5EF4-FFF2-40B4-BE49-F238E27FC236}">
                <a16:creationId xmlns:a16="http://schemas.microsoft.com/office/drawing/2014/main" id="{AAC550BA-448F-4929-9993-69439784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12" y="39814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Function Room | a podcast by thefunctionroom">
            <a:extLst>
              <a:ext uri="{FF2B5EF4-FFF2-40B4-BE49-F238E27FC236}">
                <a16:creationId xmlns:a16="http://schemas.microsoft.com/office/drawing/2014/main" id="{779EFE8C-528E-4757-B5F3-03749F635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00" y="39814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671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50"/>
          <a:stretch/>
        </p:blipFill>
        <p:spPr>
          <a:xfrm>
            <a:off x="4267867" y="151253"/>
            <a:ext cx="3633121" cy="7354608"/>
          </a:xfrm>
        </p:spPr>
      </p:pic>
    </p:spTree>
    <p:extLst>
      <p:ext uri="{BB962C8B-B14F-4D97-AF65-F5344CB8AC3E}">
        <p14:creationId xmlns:p14="http://schemas.microsoft.com/office/powerpoint/2010/main" val="1712378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673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F05A2BE9-DD06-FF92-FCA8-D1D6421465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2697341" y="155448"/>
            <a:ext cx="6797318" cy="6797318"/>
          </a:xfrm>
          <a:prstGeom prst="ellipse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339B4D-5B94-1878-B142-1A6029715852}"/>
              </a:ext>
            </a:extLst>
          </p:cNvPr>
          <p:cNvCxnSpPr/>
          <p:nvPr/>
        </p:nvCxnSpPr>
        <p:spPr>
          <a:xfrm>
            <a:off x="3566160" y="3554107"/>
            <a:ext cx="557784" cy="521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0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14CB-C3BE-E5E4-8071-A9760327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OneNote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55C249-E722-7E0B-9FA2-587767B05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071" y="1709928"/>
            <a:ext cx="7988198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95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Measures of Locations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312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Measures of 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62" indent="0">
              <a:buNone/>
            </a:pPr>
            <a:r>
              <a:rPr lang="en-GB" dirty="0"/>
              <a:t>First moment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dirty="0"/>
              <a:t>Mean (average)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dirty="0"/>
              <a:t>Median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dirty="0"/>
              <a:t>Mode</a:t>
            </a:r>
          </a:p>
          <a:p>
            <a:pPr marL="119062" indent="0">
              <a:buNone/>
            </a:pPr>
            <a:r>
              <a:rPr lang="en-GB" dirty="0"/>
              <a:t>Second Moment (Spread)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dirty="0"/>
              <a:t>Standard deviation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dirty="0"/>
              <a:t>Variance</a:t>
            </a:r>
          </a:p>
          <a:p>
            <a:pPr marL="119062" indent="0">
              <a:buNone/>
            </a:pPr>
            <a:r>
              <a:rPr lang="en-GB" dirty="0"/>
              <a:t>Third Moment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dirty="0" err="1"/>
              <a:t>Skewness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329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Moment of Data </a:t>
            </a:r>
            <a:r>
              <a:rPr lang="en-GB"/>
              <a:t>(Middle)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771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0950"/>
          </a:xfrm>
        </p:spPr>
        <p:txBody>
          <a:bodyPr anchor="ctr">
            <a:normAutofit/>
          </a:bodyPr>
          <a:lstStyle/>
          <a:p>
            <a:r>
              <a:rPr lang="en-GB" dirty="0"/>
              <a:t>Measures of 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wrap="square" anchor="t">
            <a:normAutofit/>
          </a:bodyPr>
          <a:lstStyle/>
          <a:p>
            <a:pPr marL="119062" indent="0">
              <a:buNone/>
            </a:pPr>
            <a:r>
              <a:rPr lang="en-GB" dirty="0"/>
              <a:t>First moment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sz="2800"/>
              <a:t>Mean (average)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sz="2800"/>
              <a:t>Median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sz="2800"/>
              <a:t>Mode</a:t>
            </a:r>
          </a:p>
          <a:p>
            <a:endParaRPr lang="en-GB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71DF5C-4A3C-EF4A-B17C-D7275BC6F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7600" y="2403094"/>
            <a:ext cx="5384800" cy="3365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413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F79C-20F4-6943-B193-DB1E15AD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Median: Irish Sign Language </a:t>
            </a:r>
          </a:p>
        </p:txBody>
      </p:sp>
      <p:pic>
        <p:nvPicPr>
          <p:cNvPr id="4" name="Online Media 3" descr="Median 1">
            <a:hlinkClick r:id="" action="ppaction://media"/>
            <a:extLst>
              <a:ext uri="{FF2B5EF4-FFF2-40B4-BE49-F238E27FC236}">
                <a16:creationId xmlns:a16="http://schemas.microsoft.com/office/drawing/2014/main" id="{1A12B262-73AA-CF4F-9C77-5E04CFD63C4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84375" y="1774825"/>
            <a:ext cx="8223250" cy="4625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1B750D-83DB-2645-BDB6-6DEC8A204E3B}"/>
              </a:ext>
            </a:extLst>
          </p:cNvPr>
          <p:cNvSpPr/>
          <p:nvPr/>
        </p:nvSpPr>
        <p:spPr>
          <a:xfrm>
            <a:off x="0" y="6488668"/>
            <a:ext cx="726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E" dirty="0">
                <a:solidFill>
                  <a:srgbClr val="4F868E"/>
                </a:solidFill>
                <a:latin typeface="Objektiv Mk2 Light"/>
              </a:rPr>
              <a:t>Irish Sign Language STEM Glossary  https://</a:t>
            </a:r>
            <a:r>
              <a:rPr lang="en-IE" dirty="0" err="1">
                <a:solidFill>
                  <a:srgbClr val="4F868E"/>
                </a:solidFill>
                <a:latin typeface="Objektiv Mk2 Light"/>
              </a:rPr>
              <a:t>www.dcu.ie</a:t>
            </a:r>
            <a:r>
              <a:rPr lang="en-IE" dirty="0">
                <a:solidFill>
                  <a:srgbClr val="4F868E"/>
                </a:solidFill>
                <a:latin typeface="Objektiv Mk2 Light"/>
              </a:rPr>
              <a:t>/</a:t>
            </a:r>
            <a:r>
              <a:rPr lang="en-IE" dirty="0" err="1">
                <a:solidFill>
                  <a:srgbClr val="4F868E"/>
                </a:solidFill>
                <a:latin typeface="Objektiv Mk2 Light"/>
              </a:rPr>
              <a:t>islstem</a:t>
            </a:r>
            <a:r>
              <a:rPr lang="en-IE" dirty="0">
                <a:solidFill>
                  <a:srgbClr val="4F868E"/>
                </a:solidFill>
                <a:latin typeface="Objektiv Mk2 Light"/>
              </a:rPr>
              <a:t>/</a:t>
            </a:r>
            <a:r>
              <a:rPr lang="en-IE" dirty="0" err="1">
                <a:solidFill>
                  <a:srgbClr val="4F868E"/>
                </a:solidFill>
                <a:latin typeface="Objektiv Mk2 Light"/>
              </a:rPr>
              <a:t>index.shtml</a:t>
            </a:r>
            <a:endParaRPr lang="en-IE" b="0" i="0" u="none" strike="noStrike" dirty="0">
              <a:solidFill>
                <a:srgbClr val="4F868E"/>
              </a:solidFill>
              <a:effectLst/>
              <a:latin typeface="Objektiv Mk2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87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 Moment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spread of the data</a:t>
            </a:r>
          </a:p>
        </p:txBody>
      </p:sp>
    </p:spTree>
    <p:extLst>
      <p:ext uri="{BB962C8B-B14F-4D97-AF65-F5344CB8AC3E}">
        <p14:creationId xmlns:p14="http://schemas.microsoft.com/office/powerpoint/2010/main" val="1115028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0950"/>
          </a:xfrm>
        </p:spPr>
        <p:txBody>
          <a:bodyPr anchor="ctr">
            <a:normAutofit/>
          </a:bodyPr>
          <a:lstStyle/>
          <a:p>
            <a:r>
              <a:rPr lang="en-GB" dirty="0"/>
              <a:t>Measures of 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wrap="square" anchor="t">
            <a:normAutofit/>
          </a:bodyPr>
          <a:lstStyle/>
          <a:p>
            <a:pPr marL="119062" indent="0">
              <a:buNone/>
            </a:pPr>
            <a:r>
              <a:rPr lang="en-GB" dirty="0"/>
              <a:t>Second Moment (Spread)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sz="2800"/>
              <a:t>Standard deviation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sz="2800"/>
              <a:t>Variance</a:t>
            </a:r>
          </a:p>
          <a:p>
            <a:endParaRPr lang="en-GB" dirty="0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39525F5D-4C81-3541-820B-01104F6BCBF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2502079"/>
            <a:ext cx="5384800" cy="3167529"/>
          </a:xfrm>
          <a:prstGeom prst="rect">
            <a:avLst/>
          </a:prstGeom>
          <a:solidFill>
            <a:srgbClr val="FFFFFF"/>
          </a:solidFill>
          <a:ln w="9525">
            <a:noFill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041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Third Moment of Data (Skewness)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96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0950"/>
          </a:xfrm>
        </p:spPr>
        <p:txBody>
          <a:bodyPr anchor="ctr">
            <a:normAutofit/>
          </a:bodyPr>
          <a:lstStyle/>
          <a:p>
            <a:r>
              <a:rPr lang="en-GB" dirty="0"/>
              <a:t>Measures of 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wrap="square" anchor="t">
            <a:normAutofit/>
          </a:bodyPr>
          <a:lstStyle/>
          <a:p>
            <a:pPr marL="119062" indent="0">
              <a:buNone/>
            </a:pPr>
            <a:r>
              <a:rPr lang="en-GB" dirty="0"/>
              <a:t>Third Moment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GB" sz="2800" dirty="0"/>
              <a:t>Skewness</a:t>
            </a:r>
          </a:p>
          <a:p>
            <a:endParaRPr lang="en-GB" dirty="0"/>
          </a:p>
        </p:txBody>
      </p:sp>
      <p:pic>
        <p:nvPicPr>
          <p:cNvPr id="4" name="Content Placeholder 7" descr="A group of people&#10;&#10;Description automatically generated">
            <a:extLst>
              <a:ext uri="{FF2B5EF4-FFF2-40B4-BE49-F238E27FC236}">
                <a16:creationId xmlns:a16="http://schemas.microsoft.com/office/drawing/2014/main" id="{4B0182E0-9031-184F-9223-8AB74A1E4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7600" y="2066544"/>
            <a:ext cx="5384800" cy="40385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888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C2B5-2CA6-284E-849A-BC4ADBC0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Moments of location</a:t>
            </a:r>
          </a:p>
        </p:txBody>
      </p:sp>
      <p:pic>
        <p:nvPicPr>
          <p:cNvPr id="7" name="Content Placeholder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2F729D-FD78-CC48-A889-E7B464A25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20" y="2272366"/>
            <a:ext cx="7401560" cy="46259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6C2E3-0A23-7A4C-B4B2-30D70BA3E521}"/>
              </a:ext>
            </a:extLst>
          </p:cNvPr>
          <p:cNvSpPr txBox="1"/>
          <p:nvPr/>
        </p:nvSpPr>
        <p:spPr>
          <a:xfrm>
            <a:off x="2599765" y="1855694"/>
            <a:ext cx="71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Ages at a wiggles Concert</a:t>
            </a:r>
          </a:p>
        </p:txBody>
      </p:sp>
    </p:spTree>
    <p:extLst>
      <p:ext uri="{BB962C8B-B14F-4D97-AF65-F5344CB8AC3E}">
        <p14:creationId xmlns:p14="http://schemas.microsoft.com/office/powerpoint/2010/main" val="89229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52622-CF22-0EFE-BA13-9EBB4D4F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Whole Module in one hours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B1469-D264-DEF7-C239-7419FBEA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3903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064893"/>
            <a:ext cx="10769600" cy="1673352"/>
          </a:xfrm>
        </p:spPr>
        <p:txBody>
          <a:bodyPr>
            <a:noAutofit/>
          </a:bodyPr>
          <a:lstStyle/>
          <a:p>
            <a:r>
              <a:rPr lang="en-IE" sz="7200" dirty="0"/>
              <a:t>Counting Rules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81600"/>
            <a:ext cx="10769600" cy="1499616"/>
          </a:xfrm>
        </p:spPr>
        <p:txBody>
          <a:bodyPr/>
          <a:lstStyle/>
          <a:p>
            <a:r>
              <a:rPr lang="en-IE" sz="4000" dirty="0" err="1"/>
              <a:t>Dr.</a:t>
            </a:r>
            <a:r>
              <a:rPr lang="en-IE" sz="4000" dirty="0"/>
              <a:t> John S. Butler</a:t>
            </a:r>
          </a:p>
        </p:txBody>
      </p:sp>
    </p:spTree>
    <p:extLst>
      <p:ext uri="{BB962C8B-B14F-4D97-AF65-F5344CB8AC3E}">
        <p14:creationId xmlns:p14="http://schemas.microsoft.com/office/powerpoint/2010/main" val="83087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counting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selecting or sampling r objects from a group of n distinct objects, sampling with replacement. </a:t>
                </a:r>
              </a:p>
              <a:p>
                <a:endParaRPr lang="en-US" dirty="0"/>
              </a:p>
              <a:p>
                <a:r>
                  <a:rPr lang="en-US" dirty="0"/>
                  <a:t>The total number of possible ordered samples</a:t>
                </a: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The probability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counting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selecting or sampling r objects from a group of n distinct objects, sample without replacement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equals the number of arrangements (permutations) of any </a:t>
                </a:r>
                <a:r>
                  <a:rPr lang="en-US" i="1" dirty="0"/>
                  <a:t>r</a:t>
                </a:r>
                <a:r>
                  <a:rPr lang="en-US" dirty="0"/>
                  <a:t> objects selected from a group of </a:t>
                </a:r>
                <a:r>
                  <a:rPr lang="en-US" i="1" dirty="0"/>
                  <a:t>n</a:t>
                </a:r>
                <a:r>
                  <a:rPr lang="en-US" dirty="0"/>
                  <a:t> distinct objects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counting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selecting or sampling r objects from a group of n distinct objects, sampling without replacement. The total number of possible non-ordered samples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!)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(Binomial coefficient)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659" r="-1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counting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number of distinct arrangements of n objects of which n</a:t>
                </a:r>
                <a:r>
                  <a:rPr lang="en-US" baseline="-25000" dirty="0"/>
                  <a:t>1</a:t>
                </a:r>
                <a:r>
                  <a:rPr lang="en-US" dirty="0"/>
                  <a:t> are of one kind n</a:t>
                </a:r>
                <a:r>
                  <a:rPr lang="en-US" baseline="-25000" dirty="0"/>
                  <a:t>2</a:t>
                </a:r>
                <a:r>
                  <a:rPr lang="en-US" dirty="0"/>
                  <a:t> of a second kind, …,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k</a:t>
                </a:r>
                <a:r>
                  <a:rPr lang="en-US" dirty="0"/>
                  <a:t> are of kth kind is given by multinomial coefficient</a:t>
                </a:r>
              </a:p>
              <a:p>
                <a:pPr marL="119062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!…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where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What is the probability that in 6 throws of a fair die all faces turn up?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F05A2BE9-DD06-FF92-FCA8-D1D6421465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>
          <a:xfrm>
            <a:off x="2697341" y="155448"/>
            <a:ext cx="6797318" cy="6797318"/>
          </a:xfrm>
          <a:prstGeom prst="ellipse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339B4D-5B94-1878-B142-1A6029715852}"/>
              </a:ext>
            </a:extLst>
          </p:cNvPr>
          <p:cNvCxnSpPr/>
          <p:nvPr/>
        </p:nvCxnSpPr>
        <p:spPr>
          <a:xfrm>
            <a:off x="3566160" y="3554107"/>
            <a:ext cx="557784" cy="521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85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9678" y="-4924"/>
            <a:ext cx="9700369" cy="6862924"/>
          </a:xfrm>
        </p:spPr>
      </p:pic>
    </p:spTree>
    <p:extLst>
      <p:ext uri="{BB962C8B-B14F-4D97-AF65-F5344CB8AC3E}">
        <p14:creationId xmlns:p14="http://schemas.microsoft.com/office/powerpoint/2010/main" val="33322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4B65-1B92-3652-D30D-9A54770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597D7-0F99-DF66-A4BE-F96B6899C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78" b="72103"/>
          <a:stretch/>
        </p:blipFill>
        <p:spPr>
          <a:xfrm>
            <a:off x="2679047" y="1902339"/>
            <a:ext cx="5807727" cy="3379027"/>
          </a:xfrm>
        </p:spPr>
      </p:pic>
      <p:pic>
        <p:nvPicPr>
          <p:cNvPr id="6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8DF1B120-93FA-8B80-5751-C330A567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>
            <a:off x="0" y="5058000"/>
            <a:ext cx="1800000" cy="180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9A0779-0CED-70C8-B9DD-94D34F1077BB}"/>
              </a:ext>
            </a:extLst>
          </p:cNvPr>
          <p:cNvSpPr txBox="1"/>
          <p:nvPr/>
        </p:nvSpPr>
        <p:spPr>
          <a:xfrm>
            <a:off x="155448" y="4912034"/>
            <a:ext cx="164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223844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1_Modu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638</Words>
  <Application>Microsoft Office PowerPoint</Application>
  <PresentationFormat>Widescreen</PresentationFormat>
  <Paragraphs>129</Paragraphs>
  <Slides>64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Calibri</vt:lpstr>
      <vt:lpstr>Cambria Math</vt:lpstr>
      <vt:lpstr>Corbel</vt:lpstr>
      <vt:lpstr>Garamond</vt:lpstr>
      <vt:lpstr>Objektiv Mk2 Light</vt:lpstr>
      <vt:lpstr>Wingdings</vt:lpstr>
      <vt:lpstr>Wingdings 2</vt:lpstr>
      <vt:lpstr>Wingdings 3</vt:lpstr>
      <vt:lpstr>1_Module</vt:lpstr>
      <vt:lpstr>Statistics for Data Analytics</vt:lpstr>
      <vt:lpstr>Lecturer</vt:lpstr>
      <vt:lpstr>My Background</vt:lpstr>
      <vt:lpstr>BrightSpace</vt:lpstr>
      <vt:lpstr>OneNote</vt:lpstr>
      <vt:lpstr>The Whole Module in one hours</vt:lpstr>
      <vt:lpstr>PowerPoint Presentation</vt:lpstr>
      <vt:lpstr>PowerPoint Presentation</vt:lpstr>
      <vt:lpstr>PowerPoint Presentation</vt:lpstr>
      <vt:lpstr>PowerPoint Presentation</vt:lpstr>
      <vt:lpstr>What Concert is it</vt:lpstr>
      <vt:lpstr>Mean (average) and Median</vt:lpstr>
      <vt:lpstr>Spread</vt:lpstr>
      <vt:lpstr>Skewness</vt:lpstr>
      <vt:lpstr>The Wiggles Break everything</vt:lpstr>
      <vt:lpstr>PowerPoint Presentation</vt:lpstr>
      <vt:lpstr>Counting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</vt:lpstr>
      <vt:lpstr>Popular Books</vt:lpstr>
      <vt:lpstr>Podcasts</vt:lpstr>
      <vt:lpstr>PowerPoint Presentation</vt:lpstr>
      <vt:lpstr>Preview</vt:lpstr>
      <vt:lpstr>PowerPoint Presentation</vt:lpstr>
      <vt:lpstr>Measures of Locations</vt:lpstr>
      <vt:lpstr>Measures of Locations</vt:lpstr>
      <vt:lpstr>First Moment of Data (Middle)</vt:lpstr>
      <vt:lpstr>Measures of Locations</vt:lpstr>
      <vt:lpstr>Median: Irish Sign Language </vt:lpstr>
      <vt:lpstr>Second Moment</vt:lpstr>
      <vt:lpstr>Measures of Locations</vt:lpstr>
      <vt:lpstr>Third Moment of Data (Skewness)</vt:lpstr>
      <vt:lpstr>Measures of Locations</vt:lpstr>
      <vt:lpstr>Problems with Moments of location</vt:lpstr>
      <vt:lpstr>Counting Rules</vt:lpstr>
      <vt:lpstr>Useful counting Rules</vt:lpstr>
      <vt:lpstr>Useful counting Rules</vt:lpstr>
      <vt:lpstr>Useful counting Rules</vt:lpstr>
      <vt:lpstr>Useful counting Rules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Statistical Inference</dc:title>
  <dc:creator>John Butler</dc:creator>
  <cp:lastModifiedBy>John Butler</cp:lastModifiedBy>
  <cp:revision>9</cp:revision>
  <dcterms:created xsi:type="dcterms:W3CDTF">2023-09-08T13:19:14Z</dcterms:created>
  <dcterms:modified xsi:type="dcterms:W3CDTF">2025-09-17T09:16:37Z</dcterms:modified>
</cp:coreProperties>
</file>